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5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2015-05-12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.gov.pl/index.php/komunikaty-ck/3756-k-o-m-u-n-i-k-a-t-n-r-3-20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543800" cy="3302223"/>
          </a:xfrm>
        </p:spPr>
        <p:txBody>
          <a:bodyPr/>
          <a:lstStyle/>
          <a:p>
            <a:r>
              <a:rPr lang="pl-PL" sz="4400" b="1" dirty="0" smtClean="0">
                <a:solidFill>
                  <a:srgbClr val="0070C0"/>
                </a:solidFill>
              </a:rPr>
              <a:t>Postępowanie </a:t>
            </a:r>
            <a:br>
              <a:rPr lang="pl-PL" sz="4400" b="1" dirty="0" smtClean="0">
                <a:solidFill>
                  <a:srgbClr val="0070C0"/>
                </a:solidFill>
              </a:rPr>
            </a:br>
            <a:r>
              <a:rPr lang="pl-PL" sz="4400" b="1" dirty="0" smtClean="0">
                <a:solidFill>
                  <a:srgbClr val="0070C0"/>
                </a:solidFill>
              </a:rPr>
              <a:t>o nadanie tytułu naukowego  </a:t>
            </a:r>
            <a:br>
              <a:rPr lang="pl-PL" sz="4400" b="1" dirty="0" smtClean="0">
                <a:solidFill>
                  <a:srgbClr val="0070C0"/>
                </a:solidFill>
              </a:rPr>
            </a:br>
            <a:r>
              <a:rPr lang="pl-PL" sz="4400" b="1" dirty="0" smtClean="0">
                <a:solidFill>
                  <a:srgbClr val="0070C0"/>
                </a:solidFill>
              </a:rPr>
              <a:t>profesora</a:t>
            </a:r>
            <a:endParaRPr lang="pl-PL" sz="4400" b="1" dirty="0">
              <a:solidFill>
                <a:srgbClr val="0070C0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594448"/>
            <a:ext cx="6461760" cy="1066800"/>
          </a:xfrm>
        </p:spPr>
        <p:txBody>
          <a:bodyPr>
            <a:normAutofit/>
          </a:bodyPr>
          <a:lstStyle/>
          <a:p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Wydział Lekarski  2014 rok</a:t>
            </a:r>
          </a:p>
        </p:txBody>
      </p:sp>
      <p:pic>
        <p:nvPicPr>
          <p:cNvPr id="1026" name="Picture 2" descr="logo_UMW_uklad_asymetryczny_wersja_POL_dwuwierszowa_wersja_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46088"/>
            <a:ext cx="4719638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7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</a:rPr>
              <a:t>Tytuł profesora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Dziekan po podjęciu przez Radę Wydziału  </a:t>
            </a:r>
            <a:r>
              <a:rPr lang="pl-PL" sz="2400" dirty="0"/>
              <a:t>uchwały popierającej wniosek o nadanie tytułu profesora przesyła go wraz z aktami postępowania, w terminie 1 miesiąca od podjęcia uchwały, do Centralnej Komisji. </a:t>
            </a:r>
          </a:p>
          <a:p>
            <a:r>
              <a:rPr lang="pl-PL" sz="2400" dirty="0" smtClean="0"/>
              <a:t>Centralna </a:t>
            </a:r>
            <a:r>
              <a:rPr lang="pl-PL" sz="2400" dirty="0"/>
              <a:t>Komisja podejmuje uchwałę o przedstawieniu albo </a:t>
            </a:r>
            <a:r>
              <a:rPr lang="pl-PL" sz="2400" dirty="0" smtClean="0"/>
              <a:t> </a:t>
            </a:r>
            <a:r>
              <a:rPr lang="pl-PL" sz="2400" dirty="0"/>
              <a:t>odmowie przedstawienia kandydata do tytułu </a:t>
            </a:r>
            <a:r>
              <a:rPr lang="pl-PL" sz="2400" dirty="0" smtClean="0"/>
              <a:t>profesora </a:t>
            </a:r>
            <a:r>
              <a:rPr lang="pl-PL" sz="2400" dirty="0"/>
              <a:t>w </a:t>
            </a:r>
            <a:r>
              <a:rPr lang="pl-PL" sz="2400" dirty="0" smtClean="0"/>
              <a:t>czasie </a:t>
            </a:r>
            <a:r>
              <a:rPr lang="pl-PL" sz="2400" dirty="0"/>
              <a:t>do 6 miesięcy od </a:t>
            </a:r>
            <a:r>
              <a:rPr lang="pl-PL" sz="2400" dirty="0" smtClean="0"/>
              <a:t> </a:t>
            </a:r>
            <a:r>
              <a:rPr lang="pl-PL" sz="2400" dirty="0"/>
              <a:t>otrzymania uchwały. </a:t>
            </a:r>
          </a:p>
          <a:p>
            <a:r>
              <a:rPr lang="pl-PL" sz="2400" dirty="0" smtClean="0"/>
              <a:t>Centralna </a:t>
            </a:r>
            <a:r>
              <a:rPr lang="pl-PL" sz="2400" dirty="0"/>
              <a:t>Komisja, w terminie 1 miesiąca od </a:t>
            </a:r>
            <a:r>
              <a:rPr lang="pl-PL" sz="2400" dirty="0" smtClean="0"/>
              <a:t>podjęcia ww. </a:t>
            </a:r>
            <a:r>
              <a:rPr lang="pl-PL" sz="2400" dirty="0"/>
              <a:t>uchwały </a:t>
            </a:r>
            <a:r>
              <a:rPr lang="pl-PL" sz="2400" dirty="0" smtClean="0"/>
              <a:t>składa </a:t>
            </a:r>
            <a:r>
              <a:rPr lang="pl-PL" sz="2400" dirty="0"/>
              <a:t>do Prezydenta Rzeczypospolitej Polskiej wniosek o nadanie tytułu profesora. </a:t>
            </a:r>
          </a:p>
        </p:txBody>
      </p:sp>
    </p:spTree>
    <p:extLst>
      <p:ext uri="{BB962C8B-B14F-4D97-AF65-F5344CB8AC3E}">
        <p14:creationId xmlns:p14="http://schemas.microsoft.com/office/powerpoint/2010/main" val="5946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Komunikat CK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b="1" dirty="0" smtClean="0">
                <a:solidFill>
                  <a:srgbClr val="CC6600"/>
                </a:solidFill>
                <a:latin typeface="inherit"/>
                <a:hlinkClick r:id="rId2"/>
              </a:rPr>
              <a:t>K  O </a:t>
            </a:r>
            <a:r>
              <a:rPr lang="pl-PL" b="1" dirty="0">
                <a:solidFill>
                  <a:srgbClr val="CC6600"/>
                </a:solidFill>
                <a:latin typeface="inherit"/>
                <a:hlinkClick r:id="rId2"/>
              </a:rPr>
              <a:t>M U N I K A </a:t>
            </a:r>
            <a:r>
              <a:rPr lang="pl-PL" b="1" dirty="0" smtClean="0">
                <a:solidFill>
                  <a:srgbClr val="CC6600"/>
                </a:solidFill>
                <a:latin typeface="inherit"/>
                <a:hlinkClick r:id="rId2"/>
              </a:rPr>
              <a:t>T  </a:t>
            </a:r>
            <a:r>
              <a:rPr lang="pl-PL" b="1" dirty="0">
                <a:solidFill>
                  <a:srgbClr val="CC6600"/>
                </a:solidFill>
                <a:latin typeface="inherit"/>
                <a:hlinkClick r:id="rId2"/>
              </a:rPr>
              <a:t>N R </a:t>
            </a:r>
            <a:r>
              <a:rPr lang="pl-PL" b="1" dirty="0" smtClean="0">
                <a:solidFill>
                  <a:srgbClr val="CC6600"/>
                </a:solidFill>
                <a:latin typeface="inherit"/>
                <a:hlinkClick r:id="rId2"/>
              </a:rPr>
              <a:t>3/2014</a:t>
            </a:r>
            <a:r>
              <a:rPr lang="pl-PL" dirty="0" smtClean="0">
                <a:solidFill>
                  <a:srgbClr val="555555"/>
                </a:solidFill>
                <a:latin typeface="Arial"/>
              </a:rPr>
              <a:t>w </a:t>
            </a:r>
            <a:r>
              <a:rPr lang="pl-PL" dirty="0">
                <a:solidFill>
                  <a:srgbClr val="555555"/>
                </a:solidFill>
                <a:latin typeface="Arial"/>
              </a:rPr>
              <a:t>sprawie dokumentacji wniosku o wyznaczenie recenzentów w postępowaniu o nadanie tytułu profesora.</a:t>
            </a:r>
          </a:p>
          <a:p>
            <a:pPr indent="449580" algn="just"/>
            <a:r>
              <a:rPr lang="pl-PL" dirty="0">
                <a:solidFill>
                  <a:srgbClr val="555555"/>
                </a:solidFill>
                <a:latin typeface="Arial"/>
              </a:rPr>
              <a:t>Centralna Komisja do spraw Stopni i Tytułów zwraca się z prośbą o dołączanie do wniosku o wyznaczenie recenzentów w postępowaniu o nadanie tytułu profesora, oprócz dokumentów wymienionych w § 20 ust. 1 rozporządzenia Ministra Nauki i Szkolnictwa Wyższego z dnia 3 października 2014 r.  w sprawie szczegółowego trybu i warunków przeprowadzania czynności w przewodach doktorskich, postępowaniu habilitacyjnym oraz w postępowaniu o nadanie tytułu profesora (Dz. U. z 2014 r., poz. 1383), również</a:t>
            </a:r>
            <a:r>
              <a:rPr lang="pl-PL" u="sng" dirty="0">
                <a:solidFill>
                  <a:srgbClr val="555555"/>
                </a:solidFill>
                <a:latin typeface="inherit"/>
              </a:rPr>
              <a:t> </a:t>
            </a:r>
            <a:r>
              <a:rPr lang="pl-PL" u="sng" dirty="0" smtClean="0">
                <a:solidFill>
                  <a:srgbClr val="555555"/>
                </a:solidFill>
                <a:latin typeface="inherit"/>
              </a:rPr>
              <a:t>ankiety </a:t>
            </a:r>
            <a:r>
              <a:rPr lang="pl-PL" dirty="0" smtClean="0">
                <a:solidFill>
                  <a:srgbClr val="555555"/>
                </a:solidFill>
                <a:latin typeface="Arial"/>
              </a:rPr>
              <a:t>oceny </a:t>
            </a:r>
            <a:r>
              <a:rPr lang="pl-PL" dirty="0">
                <a:solidFill>
                  <a:srgbClr val="555555"/>
                </a:solidFill>
                <a:latin typeface="Arial"/>
              </a:rPr>
              <a:t>osiągnięć naukowych albo artystycznych po uzyskaniu stopnia doktora habilitowanego, a w przypadku określonym w art. 21a albo art. 26 ust. 3 i 4 ustawy po uzyskaniu stopnia doktora </a:t>
            </a:r>
            <a:r>
              <a:rPr lang="pl-PL" u="sng" dirty="0">
                <a:solidFill>
                  <a:srgbClr val="555555"/>
                </a:solidFill>
                <a:latin typeface="inherit"/>
              </a:rPr>
              <a:t>oraz kwestionariusza osobowego</a:t>
            </a:r>
            <a:r>
              <a:rPr lang="pl-PL" dirty="0">
                <a:solidFill>
                  <a:srgbClr val="555555"/>
                </a:solidFill>
                <a:latin typeface="Arial"/>
              </a:rPr>
              <a:t>, </a:t>
            </a:r>
            <a:r>
              <a:rPr lang="pl-PL" u="sng" dirty="0">
                <a:solidFill>
                  <a:srgbClr val="555555"/>
                </a:solidFill>
                <a:latin typeface="inherit"/>
              </a:rPr>
              <a:t>w formie papierowej.</a:t>
            </a:r>
            <a:endParaRPr lang="pl-PL" dirty="0">
              <a:solidFill>
                <a:srgbClr val="555555"/>
              </a:solidFill>
              <a:latin typeface="Arial"/>
            </a:endParaRPr>
          </a:p>
          <a:p>
            <a:pPr indent="449580" algn="just"/>
            <a:r>
              <a:rPr lang="pl-PL" dirty="0">
                <a:solidFill>
                  <a:srgbClr val="555555"/>
                </a:solidFill>
                <a:latin typeface="Arial"/>
              </a:rPr>
              <a:t>Dołączanie do przedmiotowego wniosku tylko dokumentów, o których mowa w ww. przepisie rozporządzenia, powodować może opóźnienie w wyznaczeniu przez Centralną Komisję recenzentów.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01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70C0"/>
                </a:solidFill>
              </a:rPr>
              <a:t>Rekomendowane kryteria do wszczęcia postępowania o  nadanie tytułu profesora</a:t>
            </a:r>
            <a:br>
              <a:rPr lang="pl-PL" sz="2800" b="1" dirty="0" smtClean="0">
                <a:solidFill>
                  <a:srgbClr val="0070C0"/>
                </a:solidFill>
              </a:rPr>
            </a:br>
            <a:r>
              <a:rPr lang="pl-PL" sz="2800" b="1" dirty="0" smtClean="0">
                <a:solidFill>
                  <a:srgbClr val="0070C0"/>
                </a:solidFill>
              </a:rPr>
              <a:t>na WL  UMW </a:t>
            </a:r>
            <a:endParaRPr lang="pl-PL" sz="2800" b="1" dirty="0">
              <a:solidFill>
                <a:srgbClr val="0070C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/>
          <a:lstStyle/>
          <a:p>
            <a:pPr fontAlgn="t"/>
            <a:r>
              <a:rPr lang="pl-PL" altLang="pl-PL" sz="2100" b="1" dirty="0">
                <a:cs typeface="Arial" charset="0"/>
              </a:rPr>
              <a:t>Liczba punktów </a:t>
            </a:r>
            <a:r>
              <a:rPr lang="pl-PL" altLang="pl-PL" sz="2100" b="1" dirty="0" err="1">
                <a:cs typeface="Arial" charset="0"/>
              </a:rPr>
              <a:t>MNiSW</a:t>
            </a:r>
            <a:r>
              <a:rPr lang="pl-PL" altLang="pl-PL" sz="2100" b="1" dirty="0">
                <a:cs typeface="Arial" charset="0"/>
              </a:rPr>
              <a:t> ≥ 400 (≥ 150 po hab.)</a:t>
            </a:r>
            <a:endParaRPr lang="pl-PL" altLang="pl-PL" sz="2100" dirty="0">
              <a:cs typeface="Arial" charset="0"/>
            </a:endParaRPr>
          </a:p>
          <a:p>
            <a:r>
              <a:rPr lang="pl-PL" altLang="pl-PL" sz="2100" b="1" dirty="0">
                <a:cs typeface="Arial" charset="0"/>
              </a:rPr>
              <a:t>IF ≥ 20 (10 po hab.)</a:t>
            </a:r>
            <a:endParaRPr lang="pl-PL" altLang="pl-PL" sz="2100" dirty="0">
              <a:cs typeface="Arial" charset="0"/>
            </a:endParaRPr>
          </a:p>
          <a:p>
            <a:r>
              <a:rPr lang="pl-PL" altLang="pl-PL" sz="2100" b="1" dirty="0">
                <a:cs typeface="Arial" charset="0"/>
              </a:rPr>
              <a:t>Liczba prac </a:t>
            </a:r>
            <a:r>
              <a:rPr lang="pl-PL" altLang="pl-PL" sz="2100" b="1" dirty="0" smtClean="0">
                <a:cs typeface="Arial" charset="0"/>
              </a:rPr>
              <a:t>oryginalnych </a:t>
            </a:r>
            <a:r>
              <a:rPr lang="pl-PL" altLang="pl-PL" sz="2100" b="1" smtClean="0">
                <a:cs typeface="Arial" charset="0"/>
              </a:rPr>
              <a:t>(ogólna):  </a:t>
            </a:r>
            <a:r>
              <a:rPr lang="pl-PL" altLang="pl-PL" sz="2100" b="1" dirty="0">
                <a:cs typeface="Arial" charset="0"/>
              </a:rPr>
              <a:t>≥ 25 (w ≥ 15: 1. , 2.  lub ostatni autor</a:t>
            </a:r>
            <a:r>
              <a:rPr lang="pl-PL" altLang="pl-PL" sz="2100" b="1" dirty="0" smtClean="0">
                <a:cs typeface="Arial" charset="0"/>
              </a:rPr>
              <a:t>)</a:t>
            </a:r>
          </a:p>
          <a:p>
            <a:r>
              <a:rPr lang="pl-PL" altLang="pl-PL" sz="2100" b="1" dirty="0" smtClean="0">
                <a:cs typeface="Arial" charset="0"/>
              </a:rPr>
              <a:t>Osiągnięcia w opiece naukowej (uczestnictwo w co najmniej):</a:t>
            </a:r>
            <a:endParaRPr lang="pl-PL" altLang="pl-PL" sz="2100" b="1" dirty="0">
              <a:cs typeface="Arial" charset="0"/>
            </a:endParaRPr>
          </a:p>
          <a:p>
            <a:pPr lvl="1"/>
            <a:r>
              <a:rPr lang="pl-PL" altLang="pl-PL" sz="1900" b="1" dirty="0" smtClean="0">
                <a:cs typeface="Arial" charset="0"/>
              </a:rPr>
              <a:t>Promotor 1 zakończonego przewodu doktorskiego</a:t>
            </a:r>
          </a:p>
          <a:p>
            <a:pPr lvl="1"/>
            <a:r>
              <a:rPr lang="pl-PL" altLang="pl-PL" sz="1900" b="1" dirty="0" smtClean="0">
                <a:cs typeface="Arial" charset="0"/>
              </a:rPr>
              <a:t>Promotor 1 otwartego przewodu doktorskiego lub 1 raz promotor pomocniczy w zakończonym przewodzie doktorskim</a:t>
            </a:r>
          </a:p>
          <a:p>
            <a:pPr lvl="1"/>
            <a:r>
              <a:rPr lang="pl-PL" altLang="pl-PL" sz="1900" b="1" dirty="0" smtClean="0">
                <a:cs typeface="Arial" charset="0"/>
              </a:rPr>
              <a:t>Recenzent w 2 przewodach doktorskich lub w 2 postępowaniach habilitacyjnych</a:t>
            </a:r>
            <a:endParaRPr lang="pl-PL" altLang="pl-PL" sz="1900" dirty="0">
              <a:cs typeface="Arial" charset="0"/>
            </a:endParaRPr>
          </a:p>
          <a:p>
            <a:pPr fontAlgn="t"/>
            <a:r>
              <a:rPr lang="pl-PL" altLang="pl-PL" sz="2100" b="1" dirty="0">
                <a:cs typeface="Arial" charset="0"/>
              </a:rPr>
              <a:t>Liczba </a:t>
            </a:r>
            <a:r>
              <a:rPr lang="pl-PL" altLang="pl-PL" sz="2100" b="1" dirty="0" err="1">
                <a:cs typeface="Arial" charset="0"/>
              </a:rPr>
              <a:t>cytowań</a:t>
            </a:r>
            <a:r>
              <a:rPr lang="pl-PL" altLang="pl-PL" sz="2100" b="1" dirty="0">
                <a:cs typeface="Arial" charset="0"/>
              </a:rPr>
              <a:t> ≥ 30</a:t>
            </a:r>
            <a:endParaRPr lang="pl-PL" altLang="pl-PL" sz="2100" dirty="0">
              <a:cs typeface="Arial" charset="0"/>
            </a:endParaRPr>
          </a:p>
          <a:p>
            <a:pPr fontAlgn="t"/>
            <a:r>
              <a:rPr lang="pl-PL" altLang="pl-PL" sz="2100" b="1" dirty="0">
                <a:cs typeface="Arial" charset="0"/>
              </a:rPr>
              <a:t>Indeks Hirscha ≥ </a:t>
            </a:r>
            <a:r>
              <a:rPr lang="pl-PL" altLang="pl-PL" sz="2100" b="1" dirty="0" smtClean="0">
                <a:cs typeface="Arial" charset="0"/>
              </a:rPr>
              <a:t>5</a:t>
            </a:r>
            <a:endParaRPr lang="pl-PL" altLang="pl-PL" sz="21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</a:rPr>
              <a:t>Tytuł </a:t>
            </a:r>
            <a:r>
              <a:rPr lang="pl-PL" sz="3600" b="1" dirty="0" smtClean="0">
                <a:solidFill>
                  <a:srgbClr val="0070C0"/>
                </a:solidFill>
              </a:rPr>
              <a:t>profesora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/>
              <a:t>Osoba ubiegająca się o uzyskanie tytułu profesora składa </a:t>
            </a:r>
            <a:r>
              <a:rPr lang="pl-PL" sz="2400" b="1" dirty="0" smtClean="0"/>
              <a:t>do Dziekana wniosek </a:t>
            </a:r>
            <a:r>
              <a:rPr lang="pl-PL" sz="2400" b="1" dirty="0"/>
              <a:t>o </a:t>
            </a:r>
            <a:r>
              <a:rPr lang="pl-PL" sz="2400" b="1" dirty="0" smtClean="0"/>
              <a:t>nadanie tego tytułu. </a:t>
            </a:r>
          </a:p>
          <a:p>
            <a:pPr algn="just"/>
            <a:r>
              <a:rPr lang="pl-PL" sz="2400" dirty="0" smtClean="0"/>
              <a:t>Czynności postępowania </a:t>
            </a:r>
            <a:r>
              <a:rPr lang="pl-PL" sz="2400" dirty="0"/>
              <a:t>o nadanie tytułu profesora </a:t>
            </a:r>
            <a:r>
              <a:rPr lang="pl-PL" sz="2400" dirty="0" smtClean="0"/>
              <a:t>kończą uchwały </a:t>
            </a:r>
            <a:r>
              <a:rPr lang="pl-PL" sz="2400" dirty="0"/>
              <a:t>R</a:t>
            </a:r>
            <a:r>
              <a:rPr lang="pl-PL" sz="2400" dirty="0" smtClean="0"/>
              <a:t>ady </a:t>
            </a:r>
            <a:r>
              <a:rPr lang="pl-PL" sz="2400" dirty="0"/>
              <a:t>W</a:t>
            </a:r>
            <a:r>
              <a:rPr lang="pl-PL" sz="2400" dirty="0" smtClean="0"/>
              <a:t>ydziału dotyczące: </a:t>
            </a:r>
            <a:endParaRPr lang="pl-PL" sz="2400" dirty="0"/>
          </a:p>
          <a:p>
            <a:pPr marL="114300" indent="0">
              <a:buNone/>
            </a:pPr>
            <a:r>
              <a:rPr lang="pl-PL" sz="2000" dirty="0" smtClean="0"/>
              <a:t>	1</a:t>
            </a:r>
            <a:r>
              <a:rPr lang="pl-PL" sz="2000" dirty="0"/>
              <a:t>) wszczęcia postępowania o nadanie tytułu profesora; </a:t>
            </a:r>
          </a:p>
          <a:p>
            <a:pPr marL="114300" indent="0">
              <a:buNone/>
            </a:pPr>
            <a:r>
              <a:rPr lang="pl-PL" sz="2000" dirty="0" smtClean="0"/>
              <a:t>	2</a:t>
            </a:r>
            <a:r>
              <a:rPr lang="pl-PL" sz="2000" dirty="0"/>
              <a:t>) wyznaczenia kandydatów na recenzentów; </a:t>
            </a:r>
          </a:p>
          <a:p>
            <a:pPr marL="114300" indent="0">
              <a:buNone/>
            </a:pPr>
            <a:r>
              <a:rPr lang="pl-PL" sz="2000" dirty="0" smtClean="0"/>
              <a:t>	3</a:t>
            </a:r>
            <a:r>
              <a:rPr lang="pl-PL" sz="2000" dirty="0"/>
              <a:t>) poparcia wniosku o nadanie tytułu profesora. </a:t>
            </a:r>
            <a:endParaRPr lang="pl-PL" sz="2000" dirty="0" smtClean="0"/>
          </a:p>
          <a:p>
            <a:pPr algn="just"/>
            <a:r>
              <a:rPr lang="pl-PL" sz="2400" dirty="0" smtClean="0"/>
              <a:t>Do przygotowania projektów uchwał 2. i 3. Rada Wydziału może </a:t>
            </a:r>
            <a:r>
              <a:rPr lang="pl-PL" sz="2400" dirty="0"/>
              <a:t>powołać zespół </a:t>
            </a:r>
            <a:r>
              <a:rPr lang="pl-PL" sz="2400" dirty="0" smtClean="0"/>
              <a:t>spośród członków </a:t>
            </a:r>
            <a:r>
              <a:rPr lang="pl-PL" sz="2400" dirty="0"/>
              <a:t>R</a:t>
            </a:r>
            <a:r>
              <a:rPr lang="pl-PL" sz="2400" dirty="0" smtClean="0"/>
              <a:t>ady posiadających </a:t>
            </a:r>
            <a:r>
              <a:rPr lang="pl-PL" sz="2400" dirty="0"/>
              <a:t>tytuł profesora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798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</a:rPr>
              <a:t>Tytuł profesora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Wniosek </a:t>
            </a:r>
            <a:r>
              <a:rPr lang="pl-PL" sz="2400" b="1" dirty="0"/>
              <a:t>o nadanie tytułu profesora wraz z załącznikami składa się w formie elektronicznej i </a:t>
            </a:r>
            <a:r>
              <a:rPr lang="pl-PL" sz="2400" b="1" dirty="0" smtClean="0"/>
              <a:t>papierowej.</a:t>
            </a:r>
          </a:p>
          <a:p>
            <a:r>
              <a:rPr lang="pl-PL" sz="2600" b="1" dirty="0" smtClean="0"/>
              <a:t>Do </a:t>
            </a:r>
            <a:r>
              <a:rPr lang="pl-PL" sz="2600" b="1" dirty="0"/>
              <a:t>wniosku o </a:t>
            </a:r>
            <a:r>
              <a:rPr lang="pl-PL" sz="2600" b="1" dirty="0" smtClean="0"/>
              <a:t> Kandydat/-ka załącza:</a:t>
            </a:r>
            <a:endParaRPr lang="pl-PL" dirty="0" smtClean="0"/>
          </a:p>
          <a:p>
            <a:pPr marL="114300" indent="0" algn="just">
              <a:buNone/>
            </a:pPr>
            <a:r>
              <a:rPr lang="pl-PL" sz="2400" dirty="0" smtClean="0"/>
              <a:t>	1) </a:t>
            </a:r>
            <a:r>
              <a:rPr lang="pl-PL" sz="2400" b="1" dirty="0" smtClean="0"/>
              <a:t>kopie dokumentów potwierdzających </a:t>
            </a:r>
            <a:r>
              <a:rPr lang="pl-PL" sz="2400" b="1" dirty="0"/>
              <a:t>posiadanie stopni </a:t>
            </a:r>
            <a:r>
              <a:rPr lang="pl-PL" sz="2400" b="1" dirty="0" smtClean="0"/>
              <a:t> doktora </a:t>
            </a:r>
            <a:r>
              <a:rPr lang="pl-PL" sz="2400" b="1" dirty="0"/>
              <a:t>i doktora </a:t>
            </a:r>
            <a:r>
              <a:rPr lang="pl-PL" sz="2400" b="1" dirty="0" smtClean="0"/>
              <a:t>habilitowanego </a:t>
            </a:r>
            <a:r>
              <a:rPr lang="pl-PL" sz="2400" dirty="0"/>
              <a:t>poświadczone przez </a:t>
            </a:r>
            <a:r>
              <a:rPr lang="pl-PL" sz="2400" dirty="0" smtClean="0"/>
              <a:t>Dziekanat;</a:t>
            </a:r>
            <a:endParaRPr lang="pl-PL" sz="2400" dirty="0"/>
          </a:p>
          <a:p>
            <a:pPr marL="114300" indent="0" algn="just">
              <a:buNone/>
            </a:pPr>
            <a:r>
              <a:rPr lang="pl-PL" sz="2400" dirty="0" smtClean="0"/>
              <a:t>	2</a:t>
            </a:r>
            <a:r>
              <a:rPr lang="pl-PL" sz="2400" dirty="0"/>
              <a:t>) </a:t>
            </a:r>
            <a:r>
              <a:rPr lang="pl-PL" sz="2400" b="1" dirty="0" smtClean="0"/>
              <a:t>autoreferat </a:t>
            </a:r>
            <a:r>
              <a:rPr lang="pl-PL" sz="2400" dirty="0"/>
              <a:t>w języku polskim i </a:t>
            </a:r>
            <a:r>
              <a:rPr lang="pl-PL" sz="2400" dirty="0" smtClean="0"/>
              <a:t>angielskim;</a:t>
            </a:r>
          </a:p>
          <a:p>
            <a:pPr marL="114300" indent="0" algn="just">
              <a:buNone/>
            </a:pPr>
            <a:r>
              <a:rPr lang="pl-PL" sz="2400" dirty="0" smtClean="0"/>
              <a:t>	3</a:t>
            </a:r>
            <a:r>
              <a:rPr lang="pl-PL" sz="2400" dirty="0"/>
              <a:t>) </a:t>
            </a:r>
            <a:r>
              <a:rPr lang="pl-PL" sz="2400" b="1" dirty="0"/>
              <a:t>ankietę oceny osiągnięć naukowych</a:t>
            </a:r>
            <a:r>
              <a:rPr lang="pl-PL" sz="2400" dirty="0"/>
              <a:t> </a:t>
            </a:r>
            <a:r>
              <a:rPr lang="pl-PL" sz="2400" dirty="0" smtClean="0"/>
              <a:t>po </a:t>
            </a:r>
            <a:r>
              <a:rPr lang="pl-PL" sz="2400" dirty="0"/>
              <a:t>uzyskaniu stopnia doktora habilitowanego, </a:t>
            </a:r>
            <a:r>
              <a:rPr lang="pl-PL" sz="2400" dirty="0" smtClean="0"/>
              <a:t>zawierającą informacje określone w </a:t>
            </a:r>
            <a:r>
              <a:rPr lang="pl-PL" sz="2400" dirty="0"/>
              <a:t>załączniku nr 2 do R</a:t>
            </a:r>
            <a:r>
              <a:rPr lang="pl-PL" sz="2400" dirty="0" smtClean="0"/>
              <a:t>ozporządzenia Ministra, ze </a:t>
            </a:r>
            <a:r>
              <a:rPr lang="pl-PL" sz="2400" dirty="0"/>
              <a:t>wskazaniem, które z tych osiągnięć uznaje za najważniejsze</a:t>
            </a:r>
            <a:r>
              <a:rPr lang="pl-PL" sz="2400" dirty="0" smtClean="0"/>
              <a:t>.</a:t>
            </a:r>
          </a:p>
          <a:p>
            <a:pPr marL="11430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078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0070C0"/>
                </a:solidFill>
              </a:rPr>
              <a:t>Tytuł profesora </a:t>
            </a:r>
            <a:endParaRPr lang="pl-PL" sz="36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l-PL" sz="3200" b="1" dirty="0"/>
              <a:t>ANKIETA OCENY OSIĄGNIĘĆ NAUKOWYCH </a:t>
            </a:r>
            <a:r>
              <a:rPr lang="pl-PL" sz="3200" b="1" dirty="0" smtClean="0"/>
              <a:t>KANDYDATA </a:t>
            </a:r>
            <a:r>
              <a:rPr lang="pl-PL" sz="3200" b="1" dirty="0"/>
              <a:t>DO TYTUŁU </a:t>
            </a:r>
            <a:r>
              <a:rPr lang="pl-PL" sz="3200" b="1" dirty="0" smtClean="0"/>
              <a:t>PROFESORA</a:t>
            </a:r>
            <a:r>
              <a:rPr lang="pl-PL" dirty="0" smtClean="0"/>
              <a:t> </a:t>
            </a:r>
            <a:r>
              <a:rPr lang="pl-PL" sz="3200" dirty="0" smtClean="0"/>
              <a:t>– </a:t>
            </a:r>
            <a:r>
              <a:rPr lang="pl-PL" sz="2800" dirty="0" smtClean="0"/>
              <a:t>zob.:</a:t>
            </a:r>
            <a:endParaRPr lang="pl-PL" sz="2400" dirty="0" smtClean="0"/>
          </a:p>
          <a:p>
            <a:pPr marL="114300" indent="0">
              <a:spcBef>
                <a:spcPts val="0"/>
              </a:spcBef>
              <a:buNone/>
            </a:pPr>
            <a:endParaRPr lang="pl-PL" sz="2400" dirty="0" smtClean="0"/>
          </a:p>
          <a:p>
            <a:pPr marL="114300" indent="0">
              <a:spcBef>
                <a:spcPts val="0"/>
              </a:spcBef>
              <a:buNone/>
            </a:pPr>
            <a:r>
              <a:rPr lang="pl-PL" sz="2400" dirty="0" smtClean="0"/>
              <a:t>Załącznik nr 2 do  </a:t>
            </a:r>
            <a:r>
              <a:rPr lang="pl-PL" sz="2400" b="1" dirty="0" smtClean="0"/>
              <a:t>Rozporządzenie Ministra </a:t>
            </a:r>
            <a:r>
              <a:rPr lang="pl-PL" sz="2400" b="1" dirty="0"/>
              <a:t>N</a:t>
            </a:r>
            <a:r>
              <a:rPr lang="pl-PL" sz="2400" b="1" dirty="0" smtClean="0"/>
              <a:t>auki i Szkolnictwa </a:t>
            </a:r>
            <a:r>
              <a:rPr lang="pl-PL" sz="2400" b="1" dirty="0"/>
              <a:t>W</a:t>
            </a:r>
            <a:r>
              <a:rPr lang="pl-PL" sz="2400" b="1" dirty="0" smtClean="0"/>
              <a:t>yższego</a:t>
            </a:r>
            <a:r>
              <a:rPr lang="pl-PL" sz="2400" dirty="0" smtClean="0"/>
              <a:t> z </a:t>
            </a:r>
            <a:r>
              <a:rPr lang="pl-PL" sz="2400" dirty="0"/>
              <a:t>dnia 3 października 2014 r.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pl-PL" sz="2400" b="1" dirty="0"/>
              <a:t>w sprawie szczegółowego trybu i warunków przeprowadzania czynności w przewodzie </a:t>
            </a:r>
            <a:r>
              <a:rPr lang="pl-PL" sz="2400" b="1" dirty="0" smtClean="0"/>
              <a:t>doktorskim, w </a:t>
            </a:r>
            <a:r>
              <a:rPr lang="pl-PL" sz="2400" b="1" dirty="0"/>
              <a:t>postępowaniu habilitacyjnym oraz w postępowaniu o nadanie tytułu </a:t>
            </a:r>
            <a:r>
              <a:rPr lang="pl-PL" sz="2400" b="1" dirty="0" smtClean="0"/>
              <a:t>profesora.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598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</a:rPr>
              <a:t>Tytuł profesora</a:t>
            </a:r>
            <a:r>
              <a:rPr lang="pl-PL" sz="4800" b="1" dirty="0">
                <a:solidFill>
                  <a:srgbClr val="0070C0"/>
                </a:solidFill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/>
          <a:p>
            <a:pPr marL="114300" indent="0">
              <a:buNone/>
            </a:pPr>
            <a:r>
              <a:rPr lang="pl-PL" sz="2400" b="1" dirty="0"/>
              <a:t>A</a:t>
            </a:r>
            <a:r>
              <a:rPr lang="pl-PL" sz="2400" b="1" dirty="0" smtClean="0"/>
              <a:t>utoreferat</a:t>
            </a:r>
            <a:r>
              <a:rPr lang="pl-PL" sz="2400" b="1" dirty="0"/>
              <a:t>, w języku polskim i angielskim, </a:t>
            </a:r>
            <a:r>
              <a:rPr lang="pl-PL" sz="2400" b="1" dirty="0" smtClean="0"/>
              <a:t>przedstawia:</a:t>
            </a:r>
            <a:endParaRPr lang="pl-PL" sz="2400" b="1" dirty="0"/>
          </a:p>
          <a:p>
            <a:r>
              <a:rPr lang="pl-PL" sz="2400" u="sng" dirty="0" smtClean="0"/>
              <a:t>osiągnięcia naukowe</a:t>
            </a:r>
            <a:endParaRPr lang="pl-PL" sz="2400" u="sng" dirty="0"/>
          </a:p>
          <a:p>
            <a:r>
              <a:rPr lang="pl-PL" sz="2400" u="sng" dirty="0" smtClean="0"/>
              <a:t>osiągnięcia </a:t>
            </a:r>
            <a:r>
              <a:rPr lang="pl-PL" sz="2400" u="sng" dirty="0"/>
              <a:t>w zakresie opieki naukowej i kształcenia młodej kadry</a:t>
            </a:r>
            <a:r>
              <a:rPr lang="pl-PL" sz="2400" dirty="0"/>
              <a:t>, w tym informację o zakończonych </a:t>
            </a:r>
            <a:r>
              <a:rPr lang="pl-PL" sz="2400" dirty="0" smtClean="0"/>
              <a:t>nadaniem stopnia </a:t>
            </a:r>
            <a:r>
              <a:rPr lang="pl-PL" sz="2400" dirty="0"/>
              <a:t>przewodach doktorskich, w </a:t>
            </a:r>
            <a:r>
              <a:rPr lang="pl-PL" sz="2400" dirty="0" smtClean="0"/>
              <a:t>których kandydat/kandydatka uczestniczył/-a </a:t>
            </a:r>
            <a:r>
              <a:rPr lang="pl-PL" sz="2400" dirty="0"/>
              <a:t>w charakterze promotora lub promotora </a:t>
            </a:r>
            <a:r>
              <a:rPr lang="pl-PL" sz="2400" dirty="0" smtClean="0"/>
              <a:t>pomocniczego, otwartych </a:t>
            </a:r>
            <a:r>
              <a:rPr lang="pl-PL" sz="2400" dirty="0"/>
              <a:t>przewodach doktorskich, w których uczestniczy w charakterze promotora, oraz </a:t>
            </a:r>
            <a:r>
              <a:rPr lang="pl-PL" sz="2400" dirty="0" smtClean="0"/>
              <a:t>sporządzonych recenzjach </a:t>
            </a:r>
            <a:r>
              <a:rPr lang="pl-PL" sz="2400" dirty="0"/>
              <a:t>w przewodach doktorskich, przewodach habilitacyjnych lub postępowaniach </a:t>
            </a:r>
            <a:r>
              <a:rPr lang="pl-PL" sz="2400" dirty="0" smtClean="0"/>
              <a:t>habilitacyjnych</a:t>
            </a:r>
            <a:endParaRPr lang="pl-PL" sz="2400" dirty="0"/>
          </a:p>
          <a:p>
            <a:r>
              <a:rPr lang="pl-PL" sz="2400" u="sng" dirty="0" smtClean="0"/>
              <a:t>działalność </a:t>
            </a:r>
            <a:r>
              <a:rPr lang="pl-PL" sz="2400" u="sng" dirty="0"/>
              <a:t>popularyzującą </a:t>
            </a:r>
            <a:r>
              <a:rPr lang="pl-PL" sz="2400" u="sng" dirty="0" smtClean="0"/>
              <a:t>naukę</a:t>
            </a:r>
            <a:endParaRPr lang="pl-PL" sz="2400" u="sng" dirty="0"/>
          </a:p>
        </p:txBody>
      </p:sp>
    </p:spTree>
    <p:extLst>
      <p:ext uri="{BB962C8B-B14F-4D97-AF65-F5344CB8AC3E}">
        <p14:creationId xmlns:p14="http://schemas.microsoft.com/office/powerpoint/2010/main" val="19257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</a:rPr>
              <a:t>Tytuł profesora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400" dirty="0" smtClean="0"/>
              <a:t>Dziekan Wydziału przekazuje </a:t>
            </a:r>
            <a:r>
              <a:rPr lang="pl-PL" sz="2400" dirty="0"/>
              <a:t>Centralnej </a:t>
            </a:r>
            <a:r>
              <a:rPr lang="pl-PL" sz="2400" dirty="0" smtClean="0"/>
              <a:t>Komisji (elektronicznie i papierowo) ankietę oceny osiągnięć i kwestionariusz osobowy </a:t>
            </a:r>
            <a:r>
              <a:rPr lang="pl-PL" sz="2400" dirty="0"/>
              <a:t>kandydata</a:t>
            </a:r>
            <a:r>
              <a:rPr lang="pl-PL" sz="2400" dirty="0" smtClean="0"/>
              <a:t> oraz uchwałę o wszczęciu postępowania i listę co </a:t>
            </a:r>
            <a:r>
              <a:rPr lang="pl-PL" sz="2400" dirty="0"/>
              <a:t>najmniej </a:t>
            </a:r>
            <a:r>
              <a:rPr lang="pl-PL" sz="2400" b="1" dirty="0"/>
              <a:t>dziesięciu kandydatów na </a:t>
            </a:r>
            <a:r>
              <a:rPr lang="pl-PL" sz="2400" b="1" dirty="0" smtClean="0"/>
              <a:t>recenzentów.</a:t>
            </a:r>
          </a:p>
          <a:p>
            <a:pPr algn="just"/>
            <a:r>
              <a:rPr lang="pl-PL" sz="2400" b="1" dirty="0" smtClean="0"/>
              <a:t>Recenzenci </a:t>
            </a:r>
            <a:r>
              <a:rPr lang="pl-PL" sz="2400" dirty="0" smtClean="0"/>
              <a:t>proponowani są  spośród </a:t>
            </a:r>
            <a:r>
              <a:rPr lang="pl-PL" sz="2400" dirty="0"/>
              <a:t>osób zatrudnionych w szkole wyższej lub jednostce organizacyjnej innej niż ta, której pracownikiem jest osoba ubiegająca się o nadanie tytułu i niebędących członkami rady jednostki organizacyjnej przeprowadzającej postępowanie</a:t>
            </a:r>
            <a:r>
              <a:rPr lang="pl-PL" sz="2400" dirty="0" smtClean="0"/>
              <a:t>.</a:t>
            </a:r>
            <a:endParaRPr lang="pl-PL" sz="2400" dirty="0"/>
          </a:p>
          <a:p>
            <a:pPr algn="just"/>
            <a:r>
              <a:rPr lang="pl-PL" sz="2400" b="1" dirty="0"/>
              <a:t>Recenzentem</a:t>
            </a:r>
            <a:r>
              <a:rPr lang="pl-PL" sz="2400" dirty="0"/>
              <a:t> nie może być osoba, w stosunku do której zachodzą uzasadnione wątpliwości co do jej </a:t>
            </a:r>
            <a:r>
              <a:rPr lang="pl-PL" sz="2400" dirty="0" smtClean="0"/>
              <a:t>bezstronności (</a:t>
            </a:r>
            <a:r>
              <a:rPr lang="pl-PL" sz="2400" i="1" dirty="0" err="1" smtClean="0"/>
              <a:t>Rozp</a:t>
            </a:r>
            <a:r>
              <a:rPr lang="pl-PL" sz="2400" i="1" dirty="0" smtClean="0"/>
              <a:t>. </a:t>
            </a:r>
            <a:r>
              <a:rPr lang="pl-PL" sz="2400" i="1" dirty="0" err="1" smtClean="0"/>
              <a:t>MNiSW</a:t>
            </a:r>
            <a:r>
              <a:rPr lang="pl-PL" sz="2400" i="1" dirty="0" smtClean="0"/>
              <a:t> z 14.10.14r. </a:t>
            </a:r>
            <a:r>
              <a:rPr lang="pl-PL" sz="2400" i="1" dirty="0"/>
              <a:t>§</a:t>
            </a:r>
            <a:r>
              <a:rPr lang="pl-PL" sz="2400" i="1" dirty="0" smtClean="0"/>
              <a:t> 6 ust. 2</a:t>
            </a:r>
            <a:r>
              <a:rPr lang="pl-PL" sz="2400" dirty="0" smtClean="0"/>
              <a:t>)</a:t>
            </a:r>
            <a:endParaRPr lang="pl-PL" sz="2400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9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</a:rPr>
              <a:t>Tytuł profesora</a:t>
            </a:r>
            <a:r>
              <a:rPr lang="pl-PL" sz="4800" b="1" dirty="0">
                <a:solidFill>
                  <a:srgbClr val="0070C0"/>
                </a:solidFill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W postępowaniu o nadanie tytułu profesora </a:t>
            </a:r>
            <a:r>
              <a:rPr lang="pl-PL" sz="2800" b="1" dirty="0" smtClean="0"/>
              <a:t>Centralna Komisja powołuje pięciu recenzentów </a:t>
            </a:r>
            <a:r>
              <a:rPr lang="pl-PL" sz="2800" dirty="0" smtClean="0"/>
              <a:t>o renomie międzynarodowej spośród osób zaproponowanych przez radę jednostki organizacyjnej lub spośród innych osób. </a:t>
            </a:r>
          </a:p>
        </p:txBody>
      </p:sp>
    </p:spTree>
    <p:extLst>
      <p:ext uri="{BB962C8B-B14F-4D97-AF65-F5344CB8AC3E}">
        <p14:creationId xmlns:p14="http://schemas.microsoft.com/office/powerpoint/2010/main" val="42216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</a:rPr>
              <a:t>Tytuł profesora</a:t>
            </a:r>
            <a:r>
              <a:rPr lang="pl-PL" sz="6600" b="1" dirty="0">
                <a:solidFill>
                  <a:srgbClr val="0070C0"/>
                </a:solidFill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Dziekan Wydziału, </a:t>
            </a:r>
            <a:r>
              <a:rPr lang="pl-PL" sz="2400" dirty="0"/>
              <a:t>po otrzymaniu z Centralnej Komisji zawiadomienia o powołaniu pięciu </a:t>
            </a:r>
            <a:r>
              <a:rPr lang="pl-PL" sz="2400" dirty="0" smtClean="0"/>
              <a:t>recenzentów, niezwłocznie </a:t>
            </a:r>
            <a:r>
              <a:rPr lang="pl-PL" sz="2400" dirty="0"/>
              <a:t>zleca im sporządzenie w terminie </a:t>
            </a:r>
            <a:r>
              <a:rPr lang="pl-PL" sz="2400" u="sng" dirty="0"/>
              <a:t>dwóch miesięcy</a:t>
            </a:r>
            <a:r>
              <a:rPr lang="pl-PL" sz="2400" dirty="0"/>
              <a:t> recenzji zawierających </a:t>
            </a:r>
            <a:r>
              <a:rPr lang="pl-PL" sz="2400" dirty="0" smtClean="0"/>
              <a:t>ocenę</a:t>
            </a:r>
            <a:r>
              <a:rPr lang="pl-PL" sz="2400" dirty="0"/>
              <a:t>, czy </a:t>
            </a:r>
            <a:r>
              <a:rPr lang="pl-PL" sz="2400" dirty="0" smtClean="0"/>
              <a:t>Kandydat spełnia wymagania </a:t>
            </a:r>
            <a:r>
              <a:rPr lang="pl-PL" sz="2400" dirty="0"/>
              <a:t>U</a:t>
            </a:r>
            <a:r>
              <a:rPr lang="pl-PL" sz="2400" dirty="0" smtClean="0"/>
              <a:t>stawy, </a:t>
            </a:r>
            <a:r>
              <a:rPr lang="pl-PL" sz="2400" dirty="0"/>
              <a:t>oraz </a:t>
            </a:r>
            <a:r>
              <a:rPr lang="pl-PL" sz="2400" dirty="0" smtClean="0"/>
              <a:t>stanowisko recenzenta </a:t>
            </a:r>
            <a:r>
              <a:rPr lang="pl-PL" sz="2400" dirty="0"/>
              <a:t>w sprawie nadania tytułu profesora</a:t>
            </a:r>
            <a:r>
              <a:rPr lang="pl-PL" sz="2400" dirty="0" smtClean="0"/>
              <a:t>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b="1" dirty="0"/>
              <a:t>Po zapoznaniu się z recenzjami </a:t>
            </a:r>
            <a:r>
              <a:rPr lang="pl-PL" sz="2400" b="1" dirty="0" smtClean="0"/>
              <a:t>Rada Wydziału podejmuje </a:t>
            </a:r>
            <a:r>
              <a:rPr lang="pl-PL" sz="2400" b="1" dirty="0"/>
              <a:t>uchwałę </a:t>
            </a:r>
            <a:r>
              <a:rPr lang="pl-PL" sz="2400" b="1" dirty="0" smtClean="0"/>
              <a:t>w sprawie </a:t>
            </a:r>
            <a:r>
              <a:rPr lang="pl-PL" sz="2400" b="1" dirty="0"/>
              <a:t>poparcia </a:t>
            </a:r>
            <a:r>
              <a:rPr lang="pl-PL" sz="2400" b="1" dirty="0" smtClean="0"/>
              <a:t>wniosku o </a:t>
            </a:r>
            <a:r>
              <a:rPr lang="pl-PL" sz="2400" b="1" dirty="0"/>
              <a:t>nadanie tytułu profesora</a:t>
            </a:r>
            <a:r>
              <a:rPr lang="pl-PL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6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224</TotalTime>
  <Words>623</Words>
  <Application>Microsoft Office PowerPoint</Application>
  <PresentationFormat>Pokaz na ekranie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inherit</vt:lpstr>
      <vt:lpstr>Przyleganie</vt:lpstr>
      <vt:lpstr>Postępowanie  o nadanie tytułu naukowego   profesora</vt:lpstr>
      <vt:lpstr>Rekomendowane kryteria do wszczęcia postępowania o  nadanie tytułu profesora na WL  UMW </vt:lpstr>
      <vt:lpstr>Tytuł profesora</vt:lpstr>
      <vt:lpstr>Tytuł profesora</vt:lpstr>
      <vt:lpstr>Tytuł profesora </vt:lpstr>
      <vt:lpstr>Tytuł profesora </vt:lpstr>
      <vt:lpstr>Tytuł profesora </vt:lpstr>
      <vt:lpstr>Tytuł profesora </vt:lpstr>
      <vt:lpstr>Tytuł profesora </vt:lpstr>
      <vt:lpstr>Tytuł profesora</vt:lpstr>
      <vt:lpstr>Komunikat 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oem</dc:creator>
  <cp:lastModifiedBy>sekcjanaukowa</cp:lastModifiedBy>
  <cp:revision>20</cp:revision>
  <dcterms:created xsi:type="dcterms:W3CDTF">2015-01-25T15:07:03Z</dcterms:created>
  <dcterms:modified xsi:type="dcterms:W3CDTF">2015-05-12T10:05:05Z</dcterms:modified>
</cp:coreProperties>
</file>